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emf" ContentType="image/x-emf"/>
  <Default Extension="rels" ContentType="application/vnd.openxmlformats-package.relationships+xml"/>
  <Default Extension="bin" ContentType="application/vnd.openxmlformats-officedocument.oleObject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presProps" Target="presProps.xml" /><Relationship Id="rId13" Type="http://schemas.openxmlformats.org/officeDocument/2006/relationships/tableStyles" Target="tableStyles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le Slide – Solid Black">
    <p:bg>
      <p:bgPr shadeToTitle="0">
        <a:solidFill>
          <a:schemeClr val="tx1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ctrTitle" hasCustomPrompt="1"/>
          </p:nvPr>
        </p:nvSpPr>
        <p:spPr bwMode="auto">
          <a:xfrm>
            <a:off x="628649" y="2677626"/>
            <a:ext cx="6858000" cy="1843238"/>
          </a:xfrm>
        </p:spPr>
        <p:txBody>
          <a:bodyPr anchor="t" anchorCtr="0">
            <a:normAutofit/>
          </a:bodyPr>
          <a:lstStyle>
            <a:lvl1pPr algn="l">
              <a:defRPr sz="45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US"/>
              <a:t>Presentation Title Goes Right Here</a:t>
            </a:r>
            <a:endParaRPr/>
          </a:p>
        </p:txBody>
      </p:sp>
      <p:sp>
        <p:nvSpPr>
          <p:cNvPr id="5" name="Subtitle 2" hidden="0"/>
          <p:cNvSpPr>
            <a:spLocks noGrp="1"/>
          </p:cNvSpPr>
          <p:nvPr isPhoto="0" userDrawn="0">
            <p:ph type="subTitle" idx="1" hasCustomPrompt="1"/>
          </p:nvPr>
        </p:nvSpPr>
        <p:spPr bwMode="auto">
          <a:xfrm>
            <a:off x="628649" y="4574783"/>
            <a:ext cx="6858000" cy="40746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defRPr/>
            </a:pPr>
            <a:r>
              <a:rPr lang="en-US"/>
              <a:t>PRESENTATION SUBTITLE</a:t>
            </a:r>
            <a:endParaRPr/>
          </a:p>
        </p:txBody>
      </p:sp>
      <p:sp>
        <p:nvSpPr>
          <p:cNvPr id="6" name="Text Placeholder 15" hidden="0"/>
          <p:cNvSpPr>
            <a:spLocks noGrp="1"/>
          </p:cNvSpPr>
          <p:nvPr isPhoto="0" userDrawn="0">
            <p:ph type="body" sz="quarter" idx="10" hasCustomPrompt="1"/>
          </p:nvPr>
        </p:nvSpPr>
        <p:spPr bwMode="auto">
          <a:xfrm>
            <a:off x="628649" y="4952307"/>
            <a:ext cx="6858000" cy="46310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>
              <a:defRPr/>
            </a:pPr>
            <a:r>
              <a:rPr lang="en-US"/>
              <a:t>Month XX, 2020</a:t>
            </a:r>
            <a:endParaRPr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637917" y="1774217"/>
            <a:ext cx="651313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defRPr sz="1800"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ITS - Administrative Information Services</a:t>
            </a:r>
            <a:endParaRPr lang="en-US"/>
          </a:p>
        </p:txBody>
      </p:sp>
      <p:cxnSp>
        <p:nvCxnSpPr>
          <p:cNvPr id="8" name="Straight Connector 7" hidden="0"/>
          <p:cNvCxnSpPr>
            <a:cxnSpLocks/>
          </p:cNvCxnSpPr>
          <p:nvPr isPhoto="0" userDrawn="1"/>
        </p:nvCxnSpPr>
        <p:spPr bwMode="auto">
          <a:xfrm>
            <a:off x="730595" y="2339665"/>
            <a:ext cx="576398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hidden="0"/>
          <p:cNvPicPr>
            <a:picLocks noChangeAspect="1"/>
          </p:cNvPicPr>
          <p:nvPr isPhoto="0" userDrawn="1"/>
        </p:nvPicPr>
        <p:blipFill>
          <a:blip r:embed="rId2"/>
          <a:stretch/>
        </p:blipFill>
        <p:spPr bwMode="auto">
          <a:xfrm>
            <a:off x="6476484" y="0"/>
            <a:ext cx="2020330" cy="9620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Section Slide – Solid Black">
    <p:bg>
      <p:bgPr shadeToTitle="0">
        <a:solidFill>
          <a:schemeClr val="tx1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ctrTitle" hasCustomPrompt="1"/>
          </p:nvPr>
        </p:nvSpPr>
        <p:spPr bwMode="auto">
          <a:xfrm>
            <a:off x="628649" y="2677626"/>
            <a:ext cx="6858000" cy="992326"/>
          </a:xfrm>
        </p:spPr>
        <p:txBody>
          <a:bodyPr anchor="t" anchorCtr="0">
            <a:normAutofit/>
          </a:bodyPr>
          <a:lstStyle>
            <a:lvl1pPr algn="l">
              <a:defRPr sz="45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US"/>
              <a:t>Section Header</a:t>
            </a:r>
            <a:endParaRPr/>
          </a:p>
        </p:txBody>
      </p:sp>
      <p:sp>
        <p:nvSpPr>
          <p:cNvPr id="5" name="Subtitle 2" hidden="0"/>
          <p:cNvSpPr>
            <a:spLocks noGrp="1"/>
          </p:cNvSpPr>
          <p:nvPr isPhoto="0" userDrawn="0">
            <p:ph type="subTitle" idx="1" hasCustomPrompt="1"/>
          </p:nvPr>
        </p:nvSpPr>
        <p:spPr bwMode="auto">
          <a:xfrm>
            <a:off x="628649" y="3557929"/>
            <a:ext cx="6858000" cy="40746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defRPr/>
            </a:pPr>
            <a:r>
              <a:rPr lang="en-US"/>
              <a:t>SECTION SUBTITLE</a:t>
            </a:r>
            <a:endParaRPr/>
          </a:p>
        </p:txBody>
      </p:sp>
      <p:cxnSp>
        <p:nvCxnSpPr>
          <p:cNvPr id="6" name="Straight Connector 7" hidden="0"/>
          <p:cNvCxnSpPr>
            <a:cxnSpLocks/>
          </p:cNvCxnSpPr>
          <p:nvPr isPhoto="0" userDrawn="1"/>
        </p:nvCxnSpPr>
        <p:spPr bwMode="auto">
          <a:xfrm>
            <a:off x="730595" y="2450876"/>
            <a:ext cx="576398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Section Slide – Solid Gold">
    <p:bg>
      <p:bgPr shadeToTitle="0">
        <a:solidFill>
          <a:schemeClr val="accent1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ctrTitle" hasCustomPrompt="1"/>
          </p:nvPr>
        </p:nvSpPr>
        <p:spPr bwMode="auto">
          <a:xfrm>
            <a:off x="628649" y="2677626"/>
            <a:ext cx="6858000" cy="992326"/>
          </a:xfrm>
        </p:spPr>
        <p:txBody>
          <a:bodyPr anchor="t" anchorCtr="0">
            <a:normAutofit/>
          </a:bodyPr>
          <a:lstStyle>
            <a:lvl1pPr algn="l">
              <a:defRPr sz="4500" b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US"/>
              <a:t>Section Header</a:t>
            </a:r>
            <a:endParaRPr/>
          </a:p>
        </p:txBody>
      </p:sp>
      <p:sp>
        <p:nvSpPr>
          <p:cNvPr id="5" name="Subtitle 2" hidden="0"/>
          <p:cNvSpPr>
            <a:spLocks noGrp="1"/>
          </p:cNvSpPr>
          <p:nvPr isPhoto="0" userDrawn="0">
            <p:ph type="subTitle" idx="1" hasCustomPrompt="1"/>
          </p:nvPr>
        </p:nvSpPr>
        <p:spPr bwMode="auto">
          <a:xfrm>
            <a:off x="628649" y="3627502"/>
            <a:ext cx="6858000" cy="40746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defRPr/>
            </a:pPr>
            <a:r>
              <a:rPr lang="en-US"/>
              <a:t>SECTION SUBTITLE</a:t>
            </a:r>
            <a:endParaRPr/>
          </a:p>
        </p:txBody>
      </p:sp>
      <p:cxnSp>
        <p:nvCxnSpPr>
          <p:cNvPr id="6" name="Straight Connector 7" hidden="0"/>
          <p:cNvCxnSpPr>
            <a:cxnSpLocks/>
          </p:cNvCxnSpPr>
          <p:nvPr isPhoto="0" userDrawn="1"/>
        </p:nvCxnSpPr>
        <p:spPr bwMode="auto">
          <a:xfrm>
            <a:off x="730595" y="2450876"/>
            <a:ext cx="576398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Section Slide – Photo Background">
    <p:bg>
      <p:bgPr shadeToTitle="0">
        <a:solidFill>
          <a:schemeClr val="bg1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icture Placeholder 4" hidden="0"/>
          <p:cNvSpPr>
            <a:spLocks noGrp="1"/>
          </p:cNvSpPr>
          <p:nvPr isPhoto="0" userDrawn="0">
            <p:ph type="pic" sz="quarter" idx="11" hasCustomPrompt="0"/>
          </p:nvPr>
        </p:nvSpPr>
        <p:spPr bwMode="auto">
          <a:xfrm>
            <a:off x="0" y="0"/>
            <a:ext cx="9144000" cy="68580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en-US"/>
          </a:p>
        </p:txBody>
      </p:sp>
      <p:sp>
        <p:nvSpPr>
          <p:cNvPr id="5" name="Text Placeholder 6" hidden="0"/>
          <p:cNvSpPr>
            <a:spLocks noGrp="1"/>
          </p:cNvSpPr>
          <p:nvPr isPhoto="0" userDrawn="0">
            <p:ph type="body" sz="quarter" idx="12" hasCustomPrompt="1"/>
          </p:nvPr>
        </p:nvSpPr>
        <p:spPr bwMode="auto">
          <a:xfrm>
            <a:off x="804475" y="2393895"/>
            <a:ext cx="3624710" cy="553998"/>
          </a:xfrm>
          <a:prstGeom prst="rect">
            <a:avLst/>
          </a:prstGeom>
          <a:solidFill>
            <a:schemeClr val="accent1"/>
          </a:solidFill>
        </p:spPr>
        <p:txBody>
          <a:bodyPr vert="horz" wrap="none" lIns="91440" anchor="ctr" anchorCtr="0">
            <a:spAutoFit/>
          </a:bodyPr>
          <a:lstStyle>
            <a:lvl1pPr marL="0" indent="0">
              <a:buNone/>
              <a:defRPr sz="3000" b="1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>
              <a:defRPr/>
            </a:pPr>
            <a:r>
              <a:rPr lang="en-US"/>
              <a:t>SECTION HEADER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Bullet Slid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9" hidden="0"/>
          <p:cNvSpPr/>
          <p:nvPr isPhoto="0" userDrawn="1"/>
        </p:nvSpPr>
        <p:spPr bwMode="auto">
          <a:xfrm>
            <a:off x="0" y="6389511"/>
            <a:ext cx="9144000" cy="4684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 b="0" i="0">
              <a:latin typeface="Arial"/>
            </a:endParaRPr>
          </a:p>
        </p:txBody>
      </p:sp>
      <p:sp>
        <p:nvSpPr>
          <p:cNvPr id="5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554509" y="494273"/>
            <a:ext cx="7886700" cy="869089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6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628650" y="1591689"/>
            <a:ext cx="7886700" cy="4388698"/>
          </a:xfrm>
        </p:spPr>
        <p:txBody>
          <a:bodyPr/>
          <a:lstStyle>
            <a:lvl1pPr marL="171450" indent="-171450">
              <a:buSzPct val="95000"/>
              <a:buFontTx/>
              <a:buChar char="*"/>
              <a:defRPr/>
            </a:lvl1pPr>
            <a:lvl2pPr marL="514350" indent="-171450">
              <a:buClr>
                <a:schemeClr val="tx2"/>
              </a:buClr>
              <a:buSzPct val="100000"/>
              <a:buFont typeface="Arial"/>
              <a:buChar char="•"/>
              <a:defRPr/>
            </a:lvl2pPr>
            <a:lvl3pPr marL="857250" indent="-171450">
              <a:buClr>
                <a:schemeClr val="tx2"/>
              </a:buClr>
              <a:buSzPct val="100000"/>
              <a:buFont typeface="Arial"/>
              <a:buChar char="•"/>
              <a:defRPr/>
            </a:lvl3pPr>
            <a:lvl4pPr marL="1200150" indent="-171450">
              <a:buClr>
                <a:schemeClr val="tx2"/>
              </a:buClr>
              <a:buSzPct val="100000"/>
              <a:buFont typeface="Arial"/>
              <a:buChar char="•"/>
              <a:defRPr/>
            </a:lvl4pPr>
            <a:lvl5pPr marL="1543050" indent="-171450">
              <a:buClr>
                <a:schemeClr val="tx2"/>
              </a:buClr>
              <a:buSzPct val="100000"/>
              <a:buFont typeface="Arial"/>
              <a:buChar char="•"/>
              <a:defRPr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2126974" y="6441193"/>
            <a:ext cx="62760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ITS - Administrative Information Services</a:t>
            </a:r>
            <a:endParaRPr lang="en-US"/>
          </a:p>
        </p:txBody>
      </p:sp>
      <p:cxnSp>
        <p:nvCxnSpPr>
          <p:cNvPr id="8" name="Straight Connector 7" hidden="0"/>
          <p:cNvCxnSpPr>
            <a:cxnSpLocks/>
          </p:cNvCxnSpPr>
          <p:nvPr isPhoto="0" userDrawn="1"/>
        </p:nvCxnSpPr>
        <p:spPr bwMode="auto">
          <a:xfrm>
            <a:off x="628650" y="1363362"/>
            <a:ext cx="576398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4" hidden="0"/>
          <p:cNvPicPr>
            <a:picLocks noChangeAspect="1"/>
          </p:cNvPicPr>
          <p:nvPr isPhoto="0" userDrawn="1"/>
        </p:nvPicPr>
        <p:blipFill>
          <a:blip r:embed="rId2"/>
          <a:stretch/>
        </p:blipFill>
        <p:spPr bwMode="auto">
          <a:xfrm>
            <a:off x="628650" y="6228591"/>
            <a:ext cx="1337151" cy="63514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Bullet Slide - 2 Line Titl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9" hidden="0"/>
          <p:cNvSpPr/>
          <p:nvPr isPhoto="0" userDrawn="1"/>
        </p:nvSpPr>
        <p:spPr bwMode="auto">
          <a:xfrm>
            <a:off x="0" y="6389511"/>
            <a:ext cx="9144000" cy="4684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 b="0" i="0">
              <a:latin typeface="Arial"/>
            </a:endParaRPr>
          </a:p>
        </p:txBody>
      </p:sp>
      <p:sp>
        <p:nvSpPr>
          <p:cNvPr id="5" name="Title 1" hidden="0"/>
          <p:cNvSpPr>
            <a:spLocks noGrp="1"/>
          </p:cNvSpPr>
          <p:nvPr isPhoto="0" userDrawn="0">
            <p:ph type="title" hasCustomPrompt="1"/>
          </p:nvPr>
        </p:nvSpPr>
        <p:spPr bwMode="auto">
          <a:xfrm>
            <a:off x="573044" y="365126"/>
            <a:ext cx="7886700" cy="1331865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 </a:t>
            </a:r>
            <a:br>
              <a:rPr lang="en-US"/>
            </a:br>
            <a:r>
              <a:rPr lang="en-US"/>
              <a:t>that runs to two lines</a:t>
            </a:r>
            <a:endParaRPr/>
          </a:p>
        </p:txBody>
      </p:sp>
      <p:sp>
        <p:nvSpPr>
          <p:cNvPr id="6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628650" y="1987101"/>
            <a:ext cx="7886700" cy="4018000"/>
          </a:xfrm>
        </p:spPr>
        <p:txBody>
          <a:bodyPr/>
          <a:lstStyle>
            <a:lvl1pPr marL="171450" indent="-171450">
              <a:buSzPct val="95000"/>
              <a:buFontTx/>
              <a:buChar char="*"/>
              <a:defRPr/>
            </a:lvl1pPr>
            <a:lvl2pPr marL="514350" indent="-171450">
              <a:buClr>
                <a:schemeClr val="tx2"/>
              </a:buClr>
              <a:buSzPct val="100000"/>
              <a:buFont typeface="Arial"/>
              <a:buChar char="•"/>
              <a:defRPr/>
            </a:lvl2pPr>
            <a:lvl3pPr marL="857250" indent="-171450">
              <a:buClr>
                <a:schemeClr val="tx2"/>
              </a:buClr>
              <a:buSzPct val="100000"/>
              <a:buFont typeface="Arial"/>
              <a:buChar char="•"/>
              <a:defRPr/>
            </a:lvl3pPr>
            <a:lvl4pPr marL="1200150" indent="-171450">
              <a:buClr>
                <a:schemeClr val="tx2"/>
              </a:buClr>
              <a:buSzPct val="100000"/>
              <a:buFont typeface="Arial"/>
              <a:buChar char="•"/>
              <a:defRPr/>
            </a:lvl4pPr>
            <a:lvl5pPr marL="1543050" indent="-171450">
              <a:buClr>
                <a:schemeClr val="tx2"/>
              </a:buClr>
              <a:buSzPct val="100000"/>
              <a:buFont typeface="Arial"/>
              <a:buChar char="•"/>
              <a:defRPr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cxnSp>
        <p:nvCxnSpPr>
          <p:cNvPr id="7" name="Straight Connector 7" hidden="0"/>
          <p:cNvCxnSpPr>
            <a:cxnSpLocks/>
          </p:cNvCxnSpPr>
          <p:nvPr isPhoto="0" userDrawn="1"/>
        </p:nvCxnSpPr>
        <p:spPr bwMode="auto">
          <a:xfrm>
            <a:off x="628650" y="1734062"/>
            <a:ext cx="576398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2126974" y="6441193"/>
            <a:ext cx="62760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ITS - Administrative Information Services</a:t>
            </a:r>
            <a:endParaRPr lang="en-US"/>
          </a:p>
        </p:txBody>
      </p:sp>
      <p:pic>
        <p:nvPicPr>
          <p:cNvPr id="9" name="Picture 11" hidden="0"/>
          <p:cNvPicPr>
            <a:picLocks noChangeAspect="1"/>
          </p:cNvPicPr>
          <p:nvPr isPhoto="0" userDrawn="1"/>
        </p:nvPicPr>
        <p:blipFill>
          <a:blip r:embed="rId2"/>
          <a:stretch/>
        </p:blipFill>
        <p:spPr bwMode="auto">
          <a:xfrm>
            <a:off x="628650" y="6228591"/>
            <a:ext cx="1337151" cy="63514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Bullet Slide - Photo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8" hidden="0"/>
          <p:cNvSpPr/>
          <p:nvPr isPhoto="0" userDrawn="1"/>
        </p:nvSpPr>
        <p:spPr bwMode="auto">
          <a:xfrm>
            <a:off x="0" y="6389511"/>
            <a:ext cx="9144000" cy="4684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 b="0" i="0">
              <a:latin typeface="Arial"/>
            </a:endParaRPr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628650" y="1962387"/>
            <a:ext cx="4171950" cy="3923407"/>
          </a:xfrm>
        </p:spPr>
        <p:txBody>
          <a:bodyPr/>
          <a:lstStyle>
            <a:lvl1pPr marL="171450" indent="-171450">
              <a:buSzPct val="95000"/>
              <a:buFontTx/>
              <a:buChar char="*"/>
              <a:defRPr/>
            </a:lvl1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6" name="Picture Placeholder 4" hidden="0"/>
          <p:cNvSpPr>
            <a:spLocks noGrp="1"/>
          </p:cNvSpPr>
          <p:nvPr isPhoto="0" userDrawn="0">
            <p:ph type="pic" sz="quarter" idx="11" hasCustomPrompt="0"/>
          </p:nvPr>
        </p:nvSpPr>
        <p:spPr bwMode="auto">
          <a:xfrm>
            <a:off x="4913970" y="1"/>
            <a:ext cx="4227557" cy="638377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/>
              </a:defRPr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/>
          </a:p>
        </p:txBody>
      </p:sp>
      <p:sp>
        <p:nvSpPr>
          <p:cNvPr id="7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573043" y="365126"/>
            <a:ext cx="4227557" cy="1331865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cxnSp>
        <p:nvCxnSpPr>
          <p:cNvPr id="8" name="Straight Connector 10" hidden="0"/>
          <p:cNvCxnSpPr>
            <a:cxnSpLocks/>
          </p:cNvCxnSpPr>
          <p:nvPr isPhoto="0" userDrawn="1"/>
        </p:nvCxnSpPr>
        <p:spPr bwMode="auto">
          <a:xfrm>
            <a:off x="628650" y="1734062"/>
            <a:ext cx="576398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2126974" y="6441193"/>
            <a:ext cx="62760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ITS - Administrative Information Services</a:t>
            </a:r>
            <a:endParaRPr lang="en-US"/>
          </a:p>
        </p:txBody>
      </p:sp>
      <p:pic>
        <p:nvPicPr>
          <p:cNvPr id="10" name="Picture 13" hidden="0"/>
          <p:cNvPicPr>
            <a:picLocks noChangeAspect="1"/>
          </p:cNvPicPr>
          <p:nvPr isPhoto="0" userDrawn="1"/>
        </p:nvPicPr>
        <p:blipFill>
          <a:blip r:embed="rId2"/>
          <a:stretch/>
        </p:blipFill>
        <p:spPr bwMode="auto">
          <a:xfrm>
            <a:off x="628650" y="6228591"/>
            <a:ext cx="1337151" cy="63514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Bullet Slide - Photo Collag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11" hidden="0"/>
          <p:cNvSpPr/>
          <p:nvPr isPhoto="0" userDrawn="1"/>
        </p:nvSpPr>
        <p:spPr bwMode="auto">
          <a:xfrm>
            <a:off x="0" y="6389511"/>
            <a:ext cx="9144000" cy="4684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 b="0" i="0">
              <a:latin typeface="Arial"/>
            </a:endParaRPr>
          </a:p>
        </p:txBody>
      </p:sp>
      <p:sp>
        <p:nvSpPr>
          <p:cNvPr id="5" name="Picture Placeholder 4" hidden="0"/>
          <p:cNvSpPr>
            <a:spLocks noGrp="1"/>
          </p:cNvSpPr>
          <p:nvPr isPhoto="0" userDrawn="0">
            <p:ph type="pic" sz="quarter" idx="11" hasCustomPrompt="1"/>
          </p:nvPr>
        </p:nvSpPr>
        <p:spPr bwMode="auto">
          <a:xfrm>
            <a:off x="5319933" y="2855783"/>
            <a:ext cx="3824068" cy="3537931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US"/>
              <a:t> Click icon to add picture </a:t>
            </a:r>
            <a:endParaRPr/>
          </a:p>
        </p:txBody>
      </p:sp>
      <p:sp>
        <p:nvSpPr>
          <p:cNvPr id="6" name="Picture Placeholder 4" hidden="0"/>
          <p:cNvSpPr>
            <a:spLocks noGrp="1"/>
          </p:cNvSpPr>
          <p:nvPr isPhoto="0" userDrawn="0">
            <p:ph type="pic" sz="quarter" idx="14" hasCustomPrompt="0"/>
          </p:nvPr>
        </p:nvSpPr>
        <p:spPr bwMode="auto">
          <a:xfrm>
            <a:off x="5319932" y="0"/>
            <a:ext cx="1895877" cy="281768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/>
          </a:p>
        </p:txBody>
      </p:sp>
      <p:sp>
        <p:nvSpPr>
          <p:cNvPr id="7" name="Picture Placeholder 4" hidden="0"/>
          <p:cNvSpPr>
            <a:spLocks noGrp="1"/>
          </p:cNvSpPr>
          <p:nvPr isPhoto="0" userDrawn="0">
            <p:ph type="pic" sz="quarter" idx="15" hasCustomPrompt="0"/>
          </p:nvPr>
        </p:nvSpPr>
        <p:spPr bwMode="auto">
          <a:xfrm>
            <a:off x="7252028" y="0"/>
            <a:ext cx="1895877" cy="281768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en-US"/>
          </a:p>
        </p:txBody>
      </p:sp>
      <p:sp>
        <p:nvSpPr>
          <p:cNvPr id="8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563776" y="365126"/>
            <a:ext cx="4227557" cy="1331865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cxnSp>
        <p:nvCxnSpPr>
          <p:cNvPr id="9" name="Straight Connector 16" hidden="0"/>
          <p:cNvCxnSpPr>
            <a:cxnSpLocks/>
          </p:cNvCxnSpPr>
          <p:nvPr isPhoto="0" userDrawn="1"/>
        </p:nvCxnSpPr>
        <p:spPr bwMode="auto">
          <a:xfrm>
            <a:off x="628650" y="1734062"/>
            <a:ext cx="576398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628650" y="1962387"/>
            <a:ext cx="4171950" cy="3923407"/>
          </a:xfrm>
        </p:spPr>
        <p:txBody>
          <a:bodyPr/>
          <a:lstStyle>
            <a:lvl1pPr marL="171450" indent="-171450">
              <a:buSzPct val="95000"/>
              <a:buFontTx/>
              <a:buChar char="*"/>
              <a:defRPr/>
            </a:lvl1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1" name="Footer Placeholder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2126974" y="6441193"/>
            <a:ext cx="62760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ITS - Administrative Information Services</a:t>
            </a:r>
            <a:endParaRPr lang="en-US"/>
          </a:p>
        </p:txBody>
      </p:sp>
      <p:pic>
        <p:nvPicPr>
          <p:cNvPr id="12" name="Picture 12" hidden="0"/>
          <p:cNvPicPr>
            <a:picLocks noChangeAspect="1"/>
          </p:cNvPicPr>
          <p:nvPr isPhoto="0" userDrawn="1"/>
        </p:nvPicPr>
        <p:blipFill>
          <a:blip r:embed="rId2"/>
          <a:stretch/>
        </p:blipFill>
        <p:spPr bwMode="auto">
          <a:xfrm>
            <a:off x="628650" y="6228591"/>
            <a:ext cx="1337151" cy="63514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Chart Slid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9" hidden="0"/>
          <p:cNvSpPr/>
          <p:nvPr isPhoto="0" userDrawn="1"/>
        </p:nvSpPr>
        <p:spPr bwMode="auto">
          <a:xfrm>
            <a:off x="0" y="6389511"/>
            <a:ext cx="9144000" cy="4684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 b="0" i="0">
              <a:latin typeface="Arial"/>
            </a:endParaRPr>
          </a:p>
        </p:txBody>
      </p:sp>
      <p:sp>
        <p:nvSpPr>
          <p:cNvPr id="5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554509" y="494273"/>
            <a:ext cx="7886700" cy="869089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cxnSp>
        <p:nvCxnSpPr>
          <p:cNvPr id="6" name="Straight Connector 7" hidden="0"/>
          <p:cNvCxnSpPr>
            <a:cxnSpLocks/>
          </p:cNvCxnSpPr>
          <p:nvPr isPhoto="0" userDrawn="1"/>
        </p:nvCxnSpPr>
        <p:spPr bwMode="auto">
          <a:xfrm>
            <a:off x="628650" y="1363362"/>
            <a:ext cx="576398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hart Placeholder 4" hidden="0"/>
          <p:cNvSpPr>
            <a:spLocks noGrp="1"/>
          </p:cNvSpPr>
          <p:nvPr isPhoto="0" userDrawn="0">
            <p:ph type="chart" sz="quarter" idx="10" hasCustomPrompt="0"/>
          </p:nvPr>
        </p:nvSpPr>
        <p:spPr bwMode="auto">
          <a:xfrm>
            <a:off x="554510" y="1570038"/>
            <a:ext cx="7886700" cy="4114800"/>
          </a:xfrm>
        </p:spPr>
        <p:txBody>
          <a:bodyPr/>
          <a:lstStyle/>
          <a:p>
            <a:pPr>
              <a:defRPr/>
            </a:pPr>
            <a:r>
              <a:rPr lang="en-US"/>
              <a:t>Click icon to add chart</a:t>
            </a:r>
            <a:endParaRPr lang="en-US"/>
          </a:p>
        </p:txBody>
      </p:sp>
      <p:sp>
        <p:nvSpPr>
          <p:cNvPr id="8" name="Footer Placeholder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2126974" y="6441193"/>
            <a:ext cx="62760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ITS - Administrative Information Services</a:t>
            </a:r>
            <a:endParaRPr lang="en-US"/>
          </a:p>
        </p:txBody>
      </p:sp>
      <p:pic>
        <p:nvPicPr>
          <p:cNvPr id="9" name="Picture 10" hidden="0"/>
          <p:cNvPicPr>
            <a:picLocks noChangeAspect="1"/>
          </p:cNvPicPr>
          <p:nvPr isPhoto="0" userDrawn="1"/>
        </p:nvPicPr>
        <p:blipFill>
          <a:blip r:embed="rId2"/>
          <a:stretch/>
        </p:blipFill>
        <p:spPr bwMode="auto">
          <a:xfrm>
            <a:off x="628650" y="6228591"/>
            <a:ext cx="1337151" cy="63514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Closing Slide">
    <p:bg>
      <p:bgPr shadeToTitle="0">
        <a:solidFill>
          <a:schemeClr val="tx1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ctrTitle" hasCustomPrompt="1"/>
          </p:nvPr>
        </p:nvSpPr>
        <p:spPr bwMode="auto">
          <a:xfrm>
            <a:off x="628649" y="3367174"/>
            <a:ext cx="6858000" cy="1843238"/>
          </a:xfrm>
        </p:spPr>
        <p:txBody>
          <a:bodyPr anchor="t" anchorCtr="0">
            <a:normAutofit/>
          </a:bodyPr>
          <a:lstStyle>
            <a:lvl1pPr algn="l">
              <a:defRPr sz="45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US"/>
              <a:t>Closing Slide Header</a:t>
            </a:r>
            <a:endParaRPr/>
          </a:p>
        </p:txBody>
      </p:sp>
      <p:sp>
        <p:nvSpPr>
          <p:cNvPr id="5" name="Footer Placeholder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637917" y="2463765"/>
            <a:ext cx="651313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defRPr sz="1800"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ITS - Administrative Information Services</a:t>
            </a:r>
            <a:endParaRPr lang="en-US"/>
          </a:p>
        </p:txBody>
      </p:sp>
      <p:cxnSp>
        <p:nvCxnSpPr>
          <p:cNvPr id="6" name="Straight Connector 20" hidden="0"/>
          <p:cNvCxnSpPr>
            <a:cxnSpLocks/>
          </p:cNvCxnSpPr>
          <p:nvPr isPhoto="0" userDrawn="1"/>
        </p:nvCxnSpPr>
        <p:spPr bwMode="auto">
          <a:xfrm>
            <a:off x="730595" y="3029213"/>
            <a:ext cx="576398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5" hidden="0"/>
          <p:cNvPicPr>
            <a:picLocks noChangeAspect="1"/>
          </p:cNvPicPr>
          <p:nvPr isPhoto="0" userDrawn="1"/>
        </p:nvPicPr>
        <p:blipFill>
          <a:blip r:embed="rId2"/>
          <a:stretch/>
        </p:blipFill>
        <p:spPr bwMode="auto">
          <a:xfrm>
            <a:off x="6476484" y="0"/>
            <a:ext cx="2020330" cy="9620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Logo Only Slide">
    <p:bg>
      <p:bgPr shadeToTitle="0">
        <a:solidFill>
          <a:schemeClr val="tx1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hidden="0"/>
          <p:cNvPicPr>
            <a:picLocks noChangeAspect="1"/>
          </p:cNvPicPr>
          <p:nvPr isPhoto="0" userDrawn="1"/>
        </p:nvPicPr>
        <p:blipFill>
          <a:blip r:embed="rId2"/>
          <a:stretch/>
        </p:blipFill>
        <p:spPr bwMode="auto">
          <a:xfrm>
            <a:off x="1464365" y="1875183"/>
            <a:ext cx="6215270" cy="310763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Placeholder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628650" y="365126"/>
            <a:ext cx="7886700" cy="8961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1" hdr="0" sldNum="0"/>
  <p:txStyles>
    <p:titleStyle>
      <a:lvl1pPr algn="l" defTabSz="685800">
        <a:lnSpc>
          <a:spcPct val="90000"/>
        </a:lnSpc>
        <a:spcBef>
          <a:spcPts val="0"/>
        </a:spcBef>
        <a:buNone/>
        <a:defRPr sz="3600" b="1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171450" indent="-171450" algn="l" defTabSz="685800">
        <a:lnSpc>
          <a:spcPct val="100000"/>
        </a:lnSpc>
        <a:spcBef>
          <a:spcPts val="750"/>
        </a:spcBef>
        <a:buFont typeface="Arial"/>
        <a:buChar char="•"/>
        <a:defRPr sz="2100">
          <a:solidFill>
            <a:schemeClr val="tx1"/>
          </a:solidFill>
          <a:latin typeface="Arial"/>
          <a:ea typeface="+mn-ea"/>
          <a:cs typeface="Arial"/>
        </a:defRPr>
      </a:lvl1pPr>
      <a:lvl2pPr marL="514350" indent="-171450" algn="l" defTabSz="685800">
        <a:lnSpc>
          <a:spcPct val="100000"/>
        </a:lnSpc>
        <a:spcBef>
          <a:spcPts val="375"/>
        </a:spcBef>
        <a:buFont typeface="Arial"/>
        <a:buChar char="•"/>
        <a:defRPr sz="1800">
          <a:solidFill>
            <a:schemeClr val="tx1"/>
          </a:solidFill>
          <a:latin typeface="Arial"/>
          <a:ea typeface="+mn-ea"/>
          <a:cs typeface="Arial"/>
        </a:defRPr>
      </a:lvl2pPr>
      <a:lvl3pPr marL="857250" indent="-171450" algn="l" defTabSz="685800">
        <a:lnSpc>
          <a:spcPct val="100000"/>
        </a:lnSpc>
        <a:spcBef>
          <a:spcPts val="375"/>
        </a:spcBef>
        <a:buFont typeface="Arial"/>
        <a:buChar char="•"/>
        <a:defRPr sz="1500">
          <a:solidFill>
            <a:schemeClr val="tx1"/>
          </a:solidFill>
          <a:latin typeface="Arial"/>
          <a:ea typeface="+mn-ea"/>
          <a:cs typeface="Arial"/>
        </a:defRPr>
      </a:lvl3pPr>
      <a:lvl4pPr marL="1200150" indent="-171450" algn="l" defTabSz="685800">
        <a:lnSpc>
          <a:spcPct val="10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Arial"/>
          <a:ea typeface="+mn-ea"/>
          <a:cs typeface="Arial"/>
        </a:defRPr>
      </a:lvl4pPr>
      <a:lvl5pPr marL="1543050" indent="-171450" algn="l" defTabSz="685800">
        <a:lnSpc>
          <a:spcPct val="10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Arial"/>
          <a:ea typeface="+mn-ea"/>
          <a:cs typeface="Arial"/>
        </a:defRPr>
      </a:lvl5pPr>
      <a:lvl6pPr marL="18859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github.com/FiloSottile/mkcert" TargetMode="Externa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caddyserver.com/" TargetMode="External"/><Relationship Id="rId3" Type="http://schemas.openxmlformats.org/officeDocument/2006/relationships/image" Target="../media/image4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ctr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SSL for Developers</a:t>
            </a:r>
            <a:endParaRPr/>
          </a:p>
        </p:txBody>
      </p:sp>
      <p:sp>
        <p:nvSpPr>
          <p:cNvPr id="5" name="Subtitle 11" hidden="0"/>
          <p:cNvSpPr>
            <a:spLocks noGrp="1"/>
          </p:cNvSpPr>
          <p:nvPr isPhoto="0" userDrawn="0">
            <p:ph type="subTitle"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How to use SSL in local development</a:t>
            </a:r>
            <a:endParaRPr/>
          </a:p>
        </p:txBody>
      </p:sp>
      <p:sp>
        <p:nvSpPr>
          <p:cNvPr id="6" name="Text Placeholder 12" hidden="0"/>
          <p:cNvSpPr>
            <a:spLocks noGrp="1"/>
          </p:cNvSpPr>
          <p:nvPr isPhoto="0" userDrawn="0">
            <p:ph type="body" sz="quarter" idx="10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November 19, 2020</a:t>
            </a:r>
            <a:endParaRPr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ITS - Administrative Information Services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en-US"/>
              <a:t>Reasons to use SSL in local development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Make browsers happy</a:t>
            </a:r>
            <a:endParaRPr/>
          </a:p>
          <a:p>
            <a:pPr lvl="1">
              <a:defRPr/>
            </a:pPr>
            <a:r>
              <a:rPr lang="en-US"/>
              <a:t>At some point browsers will complain loudly about non-encrypted traffic</a:t>
            </a:r>
            <a:endParaRPr/>
          </a:p>
          <a:p>
            <a:pPr lvl="1">
              <a:defRPr/>
            </a:pPr>
            <a:r>
              <a:rPr lang="en-US"/>
              <a:t>Mixed content</a:t>
            </a:r>
            <a:endParaRPr/>
          </a:p>
          <a:p>
            <a:pPr lvl="1">
              <a:defRPr/>
            </a:pPr>
            <a:r>
              <a:rPr lang="en-US"/>
              <a:t>CORS issues</a:t>
            </a:r>
            <a:endParaRPr/>
          </a:p>
          <a:p>
            <a:pPr>
              <a:defRPr/>
            </a:pPr>
            <a:r>
              <a:rPr lang="en-US"/>
              <a:t>A client-side integration requires HTTPS</a:t>
            </a:r>
            <a:endParaRPr lang="en-US"/>
          </a:p>
          <a:p>
            <a:pPr>
              <a:defRPr/>
            </a:pPr>
            <a:r>
              <a:rPr lang="en-US" sz="2100" b="0" i="0" u="none" strike="noStrike" cap="none" spc="0">
                <a:solidFill>
                  <a:schemeClr val="tx1"/>
                </a:solidFill>
                <a:latin typeface="Arial"/>
                <a:ea typeface="+mn-ea"/>
                <a:cs typeface="Arial"/>
              </a:rPr>
              <a:t>You need to have an external user/service interact with your app in development</a:t>
            </a:r>
            <a:endParaRPr/>
          </a:p>
          <a:p>
            <a:pPr>
              <a:defRPr/>
            </a:pPr>
            <a:endParaRPr lang="en-US"/>
          </a:p>
        </p:txBody>
      </p:sp>
      <p:sp>
        <p:nvSpPr>
          <p:cNvPr id="6" name="Footer Placeholder 3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ITS - Administrative Information Services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554508" y="494272"/>
            <a:ext cx="7886700" cy="869088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pPr>
              <a:defRPr/>
            </a:pPr>
            <a:r>
              <a:rPr/>
              <a:t>Localhost and Self-Signed CAs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628649" y="1591688"/>
            <a:ext cx="7886700" cy="4388697"/>
          </a:xfrm>
        </p:spPr>
        <p:txBody>
          <a:bodyPr/>
          <a:lstStyle>
            <a:lvl1pPr marL="171450" indent="-171450">
              <a:buSzPct val="95000"/>
              <a:buFontTx/>
              <a:buChar char="*"/>
              <a:defRPr/>
            </a:lvl1pPr>
            <a:lvl2pPr marL="514350" indent="-171450">
              <a:buClr>
                <a:schemeClr val="tx2"/>
              </a:buClr>
              <a:buSzPct val="100000"/>
              <a:buFont typeface="Arial"/>
              <a:buChar char="•"/>
              <a:defRPr/>
            </a:lvl2pPr>
            <a:lvl3pPr marL="857250" indent="-171450">
              <a:buClr>
                <a:schemeClr val="tx2"/>
              </a:buClr>
              <a:buSzPct val="100000"/>
              <a:buFont typeface="Arial"/>
              <a:buChar char="•"/>
              <a:defRPr/>
            </a:lvl3pPr>
            <a:lvl4pPr marL="1200150" indent="-171450">
              <a:buClr>
                <a:schemeClr val="tx2"/>
              </a:buClr>
              <a:buSzPct val="100000"/>
              <a:buFont typeface="Arial"/>
              <a:buChar char="•"/>
              <a:defRPr/>
            </a:lvl4pPr>
            <a:lvl5pPr marL="1543050" indent="-171450">
              <a:buClr>
                <a:schemeClr val="tx2"/>
              </a:buClr>
              <a:buSzPct val="100000"/>
              <a:buFont typeface="Arial"/>
              <a:buChar char="•"/>
              <a:defRPr/>
            </a:lvl5pPr>
          </a:lstStyle>
          <a:p>
            <a:pPr>
              <a:defRPr/>
            </a:pPr>
            <a:r>
              <a:rPr/>
              <a:t>You can't just go to the Sentigo portal and request a SSL certificate for localhost</a:t>
            </a:r>
            <a:endParaRPr/>
          </a:p>
          <a:p>
            <a:pPr>
              <a:defRPr/>
            </a:pPr>
            <a:r>
              <a:rPr/>
              <a:t>You need a few bits to get SSL to work for localhost</a:t>
            </a:r>
            <a:endParaRPr/>
          </a:p>
          <a:p>
            <a:pPr lvl="1">
              <a:defRPr/>
            </a:pPr>
            <a:r>
              <a:rPr/>
              <a:t>A private, self-signed CA</a:t>
            </a:r>
            <a:endParaRPr/>
          </a:p>
          <a:p>
            <a:pPr lvl="1">
              <a:defRPr/>
            </a:pPr>
            <a:r>
              <a:rPr/>
              <a:t>A SSL certificate signed by that private CA</a:t>
            </a:r>
            <a:endParaRPr/>
          </a:p>
          <a:p>
            <a:pPr lvl="1">
              <a:defRPr/>
            </a:pPr>
            <a:r>
              <a:rPr/>
              <a:t>That private CA imported into your SSL trust stores</a:t>
            </a:r>
            <a:endParaRPr/>
          </a:p>
          <a:p>
            <a:pPr lvl="0">
              <a:defRPr/>
            </a:pPr>
            <a:r>
              <a:rPr/>
              <a:t>You can certainly do all of this yourself, but there are a number of steps you have to do through. There is a better way.</a:t>
            </a:r>
            <a:r>
              <a:rPr/>
              <a:t> </a:t>
            </a:r>
            <a:endParaRPr/>
          </a:p>
        </p:txBody>
      </p:sp>
      <p:sp>
        <p:nvSpPr>
          <p:cNvPr id="6" name="Footer Placeholder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2126973" y="6441192"/>
            <a:ext cx="6276045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ITS - Administrative Information Services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Tools - </a:t>
            </a:r>
            <a:r>
              <a:rPr lang="en-US"/>
              <a:t>mkcert</a:t>
            </a:r>
            <a:endParaRPr lang="en-US"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 u="sng">
                <a:hlinkClick r:id="rId2" tooltip="https://github.com/FiloSottile/mkcert"/>
              </a:rPr>
              <a:t>https://github.com/FiloSottile/mkcert</a:t>
            </a:r>
            <a:endParaRPr lang="en-US"/>
          </a:p>
          <a:p>
            <a:pPr>
              <a:defRPr/>
            </a:pPr>
            <a:r>
              <a:rPr lang="en-US"/>
              <a:t>Generates private certificate authority and certificate for use with localhost and installs in appropriate key stores</a:t>
            </a:r>
            <a:endParaRPr/>
          </a:p>
          <a:p>
            <a:pPr>
              <a:defRPr/>
            </a:pPr>
            <a:r>
              <a:rPr lang="en-US"/>
              <a:t>Pro: Easy to install and use</a:t>
            </a:r>
            <a:endParaRPr lang="en-US"/>
          </a:p>
          <a:p>
            <a:pPr>
              <a:defRPr/>
            </a:pPr>
            <a:r>
              <a:rPr lang="en-US"/>
              <a:t>Pro: Do it once and forget (more or less)</a:t>
            </a:r>
            <a:endParaRPr lang="en-US"/>
          </a:p>
          <a:p>
            <a:pPr>
              <a:defRPr/>
            </a:pPr>
            <a:r>
              <a:rPr lang="en-US"/>
              <a:t>Pro: Available for all platforms</a:t>
            </a:r>
            <a:endParaRPr lang="en-US"/>
          </a:p>
          <a:p>
            <a:pPr>
              <a:defRPr/>
            </a:pPr>
            <a:r>
              <a:rPr lang="en-US"/>
              <a:t>Cons: Non-trusted CA so external entities can’t trust</a:t>
            </a:r>
            <a:endParaRPr/>
          </a:p>
        </p:txBody>
      </p:sp>
      <p:sp>
        <p:nvSpPr>
          <p:cNvPr id="6" name="Footer Placeholder 3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ITS - Administrative Information Services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Tools - Caddy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 u="sng">
                <a:hlinkClick r:id="rId2" tooltip="https://caddyserver.com/"/>
              </a:rPr>
              <a:t>https://</a:t>
            </a:r>
            <a:r>
              <a:rPr lang="en-US" u="sng">
                <a:hlinkClick r:id="rId2" tooltip="https://caddyserver.com/"/>
              </a:rPr>
              <a:t>caddyserver.com</a:t>
            </a:r>
            <a:endParaRPr lang="en-US"/>
          </a:p>
          <a:p>
            <a:pPr>
              <a:defRPr/>
            </a:pPr>
            <a:r>
              <a:rPr lang="en-US"/>
              <a:t>Versatile</a:t>
            </a:r>
            <a:r>
              <a:rPr lang="en-US"/>
              <a:t> web server that can automatically generate SSL certs and be a reverse </a:t>
            </a:r>
            <a:r>
              <a:rPr lang="en-US"/>
              <a:t>proxy</a:t>
            </a:r>
            <a:endParaRPr lang="en-US"/>
          </a:p>
          <a:p>
            <a:pPr>
              <a:defRPr/>
            </a:pPr>
            <a:r>
              <a:rPr lang="en-US"/>
              <a:t>Pro: Easy to install and use</a:t>
            </a:r>
            <a:endParaRPr/>
          </a:p>
          <a:p>
            <a:pPr>
              <a:defRPr/>
            </a:pPr>
            <a:r>
              <a:rPr lang="en-US"/>
              <a:t>Pro: Can also generate private CA</a:t>
            </a:r>
            <a:endParaRPr/>
          </a:p>
          <a:p>
            <a:pPr>
              <a:defRPr/>
            </a:pPr>
            <a:r>
              <a:rPr lang="en-US"/>
              <a:t>Pro: Can automatically generate/renew trusted certs through ACME protocol</a:t>
            </a:r>
            <a:endParaRPr/>
          </a:p>
          <a:p>
            <a:pPr>
              <a:defRPr/>
            </a:pPr>
            <a:r>
              <a:rPr lang="en-US"/>
              <a:t>Pro: Reverse proxy, load balancer, and other functions</a:t>
            </a:r>
            <a:endParaRPr/>
          </a:p>
          <a:p>
            <a:pPr>
              <a:defRPr/>
            </a:pPr>
            <a:r>
              <a:rPr lang="en-US"/>
              <a:t>Con: Adds another layer to your development stack</a:t>
            </a:r>
            <a:endParaRPr lang="en-US"/>
          </a:p>
        </p:txBody>
      </p:sp>
      <p:sp>
        <p:nvSpPr>
          <p:cNvPr id="6" name="Footer Placeholder 3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ITS - Administrative Information Services</a:t>
            </a:r>
            <a:endParaRPr lang="en-US"/>
          </a:p>
        </p:txBody>
      </p:sp>
      <p:sp>
        <p:nvSpPr>
          <p:cNvPr id="7" name="AutoShape 2" descr="Caddy does the work of your WAF, web server, ingress, reverse proxy, TLS terminator, logging, caching, and TLS certificate management." hidden="0"/>
          <p:cNvSpPr>
            <a:spLocks noChangeArrowheads="1" noChangeAspect="1"/>
          </p:cNvSpPr>
          <p:nvPr isPhoto="0" userDrawn="0"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en-US"/>
          </a:p>
        </p:txBody>
      </p:sp>
      <p:pic>
        <p:nvPicPr>
          <p:cNvPr id="8" name="Picture 7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4957626" y="437810"/>
            <a:ext cx="3483583" cy="8796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554508" y="494272"/>
            <a:ext cx="7886700" cy="869088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pPr>
              <a:defRPr/>
            </a:pPr>
            <a:r>
              <a:rPr/>
              <a:t>Caddyfile Examples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628648" y="2119343"/>
            <a:ext cx="7887211" cy="789560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6349">
            <a:solidFill>
              <a:schemeClr val="tx1"/>
            </a:solidFill>
            <a:prstDash val="solid"/>
          </a:ln>
        </p:spPr>
        <p:txBody>
          <a:bodyPr/>
          <a:lstStyle>
            <a:lvl1pPr marL="171450" indent="-171450">
              <a:buSzPct val="95000"/>
              <a:buFontTx/>
              <a:buChar char="*"/>
              <a:defRPr/>
            </a:lvl1pPr>
            <a:lvl2pPr marL="514350" indent="-171450">
              <a:buClr>
                <a:schemeClr val="tx2"/>
              </a:buClr>
              <a:buSzPct val="100000"/>
              <a:buFont typeface="Arial"/>
              <a:buChar char="•"/>
              <a:defRPr/>
            </a:lvl2pPr>
            <a:lvl3pPr marL="857250" indent="-171450">
              <a:buClr>
                <a:schemeClr val="tx2"/>
              </a:buClr>
              <a:buSzPct val="100000"/>
              <a:buFont typeface="Arial"/>
              <a:buChar char="•"/>
              <a:defRPr/>
            </a:lvl3pPr>
            <a:lvl4pPr marL="1200150" indent="-171450">
              <a:buClr>
                <a:schemeClr val="tx2"/>
              </a:buClr>
              <a:buSzPct val="100000"/>
              <a:buFont typeface="Arial"/>
              <a:buChar char="•"/>
              <a:defRPr/>
            </a:lvl4pPr>
            <a:lvl5pPr marL="1543050" indent="-171450">
              <a:buClr>
                <a:schemeClr val="tx2"/>
              </a:buClr>
              <a:buSzPct val="100000"/>
              <a:buFont typeface="Arial"/>
              <a:buChar char="•"/>
              <a:defRPr/>
            </a:lvl5pPr>
          </a:lstStyle>
          <a:p>
            <a:pPr marL="0" indent="0">
              <a:buSzPct val="95000"/>
              <a:buFontTx/>
              <a:buNone/>
              <a:defRPr/>
            </a:pPr>
            <a:r>
              <a:rPr sz="1600">
                <a:latin typeface="FreeMono"/>
                <a:ea typeface="FreeMono"/>
                <a:cs typeface="FreeMono"/>
              </a:rPr>
              <a:t>localhost</a:t>
            </a:r>
            <a:endParaRPr sz="1600">
              <a:latin typeface="FreeMono"/>
              <a:ea typeface="FreeMono"/>
              <a:cs typeface="FreeMono"/>
            </a:endParaRPr>
          </a:p>
          <a:p>
            <a:pPr marL="0" indent="0">
              <a:buSzPct val="95000"/>
              <a:buFontTx/>
              <a:buNone/>
              <a:defRPr/>
            </a:pPr>
            <a:r>
              <a:rPr sz="1600">
                <a:latin typeface="FreeMono"/>
                <a:ea typeface="FreeMono"/>
                <a:cs typeface="FreeMono"/>
              </a:rPr>
              <a:t>respond "Hello World!"</a:t>
            </a:r>
            <a:endParaRPr sz="1600">
              <a:latin typeface="FreeMono"/>
              <a:ea typeface="FreeMono"/>
              <a:cs typeface="FreeMono"/>
            </a:endParaRPr>
          </a:p>
        </p:txBody>
      </p:sp>
      <p:sp>
        <p:nvSpPr>
          <p:cNvPr id="6" name="Footer Placeholder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2126973" y="6441192"/>
            <a:ext cx="6276045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ITS - Administrative Information Services</a:t>
            </a:r>
            <a:endParaRPr lang="en-US"/>
          </a:p>
        </p:txBody>
      </p:sp>
      <p:sp>
        <p:nvSpPr>
          <p:cNvPr id="7" name="Content Placeholder 2" hidden="0"/>
          <p:cNvSpPr>
            <a:spLocks noGrp="1"/>
          </p:cNvSpPr>
          <p:nvPr isPhoto="0" userDrawn="0"/>
        </p:nvSpPr>
        <p:spPr bwMode="auto">
          <a:xfrm flipH="0" flipV="0">
            <a:off x="633103" y="3792292"/>
            <a:ext cx="7808617" cy="2242944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6349">
            <a:solidFill>
              <a:schemeClr val="tx1"/>
            </a:solidFill>
            <a:prstDash val="solid"/>
          </a:ln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rmAutofit/>
          </a:bodyPr>
          <a:lstStyle>
            <a:lvl1pPr marL="171450" indent="-171450" algn="l" defTabSz="685800">
              <a:lnSpc>
                <a:spcPct val="100000"/>
              </a:lnSpc>
              <a:spcBef>
                <a:spcPts val="749"/>
              </a:spcBef>
              <a:buSzPct val="95000"/>
              <a:buFontTx/>
              <a:buChar char="*"/>
              <a:defRPr sz="21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14350" indent="-171450" algn="l" defTabSz="685800">
              <a:lnSpc>
                <a:spcPct val="100000"/>
              </a:lnSpc>
              <a:spcBef>
                <a:spcPts val="374"/>
              </a:spcBef>
              <a:buClr>
                <a:schemeClr val="tx2"/>
              </a:buClr>
              <a:buSzPct val="100000"/>
              <a:buFont typeface="Arial"/>
              <a:buChar char="•"/>
              <a:defRPr sz="18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857250" indent="-171450" algn="l" defTabSz="685800">
              <a:lnSpc>
                <a:spcPct val="100000"/>
              </a:lnSpc>
              <a:spcBef>
                <a:spcPts val="374"/>
              </a:spcBef>
              <a:buClr>
                <a:schemeClr val="tx2"/>
              </a:buClr>
              <a:buSzPct val="100000"/>
              <a:buFont typeface="Arial"/>
              <a:buChar char="•"/>
              <a:defRPr sz="15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200150" indent="-171450" algn="l" defTabSz="685800">
              <a:lnSpc>
                <a:spcPct val="100000"/>
              </a:lnSpc>
              <a:spcBef>
                <a:spcPts val="374"/>
              </a:spcBef>
              <a:buClr>
                <a:schemeClr val="tx2"/>
              </a:buClr>
              <a:buSzPct val="100000"/>
              <a:buFont typeface="Arial"/>
              <a:buChar char="•"/>
              <a:defRPr sz="135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543050" indent="-171450" algn="l" defTabSz="685800">
              <a:lnSpc>
                <a:spcPct val="100000"/>
              </a:lnSpc>
              <a:spcBef>
                <a:spcPts val="374"/>
              </a:spcBef>
              <a:buClr>
                <a:schemeClr val="tx2"/>
              </a:buClr>
              <a:buSzPct val="100000"/>
              <a:buFont typeface="Arial"/>
              <a:buChar char="•"/>
              <a:defRPr sz="135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SzPct val="95000"/>
              <a:buFontTx/>
              <a:buNone/>
              <a:defRPr/>
            </a:pPr>
            <a:r>
              <a:rPr lang="en-US" sz="1600" b="0" i="0" u="none" strike="noStrike" cap="none" spc="0">
                <a:solidFill>
                  <a:schemeClr val="tx1"/>
                </a:solidFill>
                <a:latin typeface="FreeMono"/>
                <a:ea typeface="FreeMono"/>
                <a:cs typeface="FreeMono"/>
              </a:rPr>
              <a:t>mialber.its.uiowa.edu</a:t>
            </a:r>
            <a:endParaRPr sz="1600" b="0" i="0" u="none" strike="noStrike" cap="none" spc="0">
              <a:solidFill>
                <a:schemeClr val="tx1"/>
              </a:solidFill>
              <a:latin typeface="FreeMono"/>
              <a:ea typeface="FreeMono"/>
              <a:cs typeface="FreeMono"/>
            </a:endParaRPr>
          </a:p>
          <a:p>
            <a:pPr>
              <a:defRPr/>
            </a:pPr>
            <a:endParaRPr sz="1600" b="0" i="0" u="none" strike="noStrike" cap="none" spc="0">
              <a:solidFill>
                <a:schemeClr val="tx1"/>
              </a:solidFill>
              <a:latin typeface="FreeMono"/>
              <a:ea typeface="FreeMono"/>
              <a:cs typeface="FreeMono"/>
            </a:endParaRPr>
          </a:p>
          <a:p>
            <a:pPr marL="0" indent="0">
              <a:buSzPct val="95000"/>
              <a:buFontTx/>
              <a:buNone/>
              <a:defRPr/>
            </a:pPr>
            <a:r>
              <a:rPr lang="en-US" sz="1600" b="0" i="0" u="none" strike="noStrike" cap="none" spc="0">
                <a:solidFill>
                  <a:schemeClr val="tx1"/>
                </a:solidFill>
                <a:latin typeface="FreeMono"/>
                <a:ea typeface="FreeMono"/>
                <a:cs typeface="FreeMono"/>
              </a:rPr>
              <a:t>reverse_proxy localhost:9000</a:t>
            </a:r>
            <a:endParaRPr sz="1600" b="0" i="0" u="none" strike="noStrike" cap="none" spc="0">
              <a:solidFill>
                <a:schemeClr val="tx1"/>
              </a:solidFill>
              <a:latin typeface="FreeMono"/>
              <a:ea typeface="FreeMono"/>
              <a:cs typeface="FreeMono"/>
            </a:endParaRPr>
          </a:p>
          <a:p>
            <a:pPr marL="0" indent="0">
              <a:buSzPct val="95000"/>
              <a:buFontTx/>
              <a:buNone/>
              <a:defRPr/>
            </a:pPr>
            <a:r>
              <a:rPr lang="en-US" sz="1600" b="0" i="0" u="none" strike="noStrike" cap="none" spc="0">
                <a:solidFill>
                  <a:schemeClr val="tx1"/>
                </a:solidFill>
                <a:latin typeface="FreeMono"/>
                <a:ea typeface="FreeMono"/>
                <a:cs typeface="FreeMono"/>
              </a:rPr>
              <a:t>reverse_proxy /dispatch/public/build/* </a:t>
            </a:r>
            <a:r>
              <a:rPr lang="en-US" sz="1600" b="0" i="0" u="none" strike="noStrike" cap="none" spc="0">
                <a:solidFill>
                  <a:schemeClr val="tx1"/>
                </a:solidFill>
                <a:latin typeface="FreeMono"/>
                <a:ea typeface="FreeMono"/>
                <a:cs typeface="FreeMono"/>
              </a:rPr>
              <a:t>localhost</a:t>
            </a:r>
            <a:r>
              <a:rPr lang="en-US" sz="1600" b="0" i="0" u="none" strike="noStrike" cap="none" spc="0">
                <a:solidFill>
                  <a:schemeClr val="tx1"/>
                </a:solidFill>
                <a:latin typeface="FreeMono"/>
                <a:ea typeface="FreeMono"/>
                <a:cs typeface="FreeMono"/>
              </a:rPr>
              <a:t>:8080</a:t>
            </a:r>
            <a:endParaRPr sz="1600" b="0" i="0" u="none" strike="noStrike" cap="none" spc="0">
              <a:solidFill>
                <a:schemeClr val="tx1"/>
              </a:solidFill>
              <a:latin typeface="FreeMono"/>
              <a:ea typeface="FreeMono"/>
              <a:cs typeface="FreeMono"/>
            </a:endParaRPr>
          </a:p>
          <a:p>
            <a:pPr marL="0" indent="0">
              <a:buSzPct val="95000"/>
              <a:buFontTx/>
              <a:buNone/>
              <a:defRPr/>
            </a:pPr>
            <a:r>
              <a:rPr lang="en-US" sz="1600" b="0" i="0" u="none" strike="noStrike" cap="none" spc="0">
                <a:solidFill>
                  <a:schemeClr val="tx1"/>
                </a:solidFill>
                <a:latin typeface="FreeMono"/>
                <a:ea typeface="FreeMono"/>
                <a:cs typeface="FreeMono"/>
              </a:rPr>
              <a:t>reverse_proxy /sockjs-node/* </a:t>
            </a:r>
            <a:r>
              <a:rPr lang="en-US" sz="1600" b="0" i="0" u="none" strike="noStrike" cap="none" spc="0">
                <a:solidFill>
                  <a:schemeClr val="tx1"/>
                </a:solidFill>
                <a:latin typeface="FreeMono"/>
                <a:ea typeface="FreeMono"/>
                <a:cs typeface="FreeMono"/>
              </a:rPr>
              <a:t>localhost</a:t>
            </a:r>
            <a:r>
              <a:rPr lang="en-US" sz="1600" b="0" i="0" u="none" strike="noStrike" cap="none" spc="0">
                <a:solidFill>
                  <a:schemeClr val="tx1"/>
                </a:solidFill>
                <a:latin typeface="FreeMono"/>
                <a:ea typeface="FreeMono"/>
                <a:cs typeface="FreeMono"/>
              </a:rPr>
              <a:t>:8080</a:t>
            </a:r>
            <a:endParaRPr sz="1600" b="0" i="0" u="none" strike="noStrike" cap="none" spc="0">
              <a:solidFill>
                <a:schemeClr val="tx1"/>
              </a:solidFill>
              <a:latin typeface="FreeMono"/>
              <a:ea typeface="FreeMono"/>
              <a:cs typeface="FreeMono"/>
            </a:endParaRPr>
          </a:p>
          <a:p>
            <a:pPr marL="0" indent="0">
              <a:buSzPct val="95000"/>
              <a:buFontTx/>
              <a:buNone/>
              <a:defRPr/>
            </a:pPr>
            <a:r>
              <a:rPr lang="en-US" sz="1600" b="0" i="0" u="none" strike="noStrike" cap="none" spc="0">
                <a:solidFill>
                  <a:schemeClr val="tx1"/>
                </a:solidFill>
                <a:latin typeface="FreeMono"/>
                <a:ea typeface="FreeMono"/>
                <a:cs typeface="FreeMono"/>
              </a:rPr>
              <a:t>tls /etc/ssl/mialber.cer /etc/ssl/mialber.key</a:t>
            </a:r>
            <a:endParaRPr sz="1600" b="0" i="0" u="none" strike="noStrike" cap="none" spc="0">
              <a:solidFill>
                <a:schemeClr val="tx1"/>
              </a:solidFill>
              <a:latin typeface="FreeMono"/>
              <a:ea typeface="FreeMono"/>
              <a:cs typeface="FreeMono"/>
            </a:endParaRPr>
          </a:p>
        </p:txBody>
      </p:sp>
      <p:sp>
        <p:nvSpPr>
          <p:cNvPr id="8" name="" hidden="0"/>
          <p:cNvSpPr/>
          <p:nvPr isPhoto="0" userDrawn="0"/>
        </p:nvSpPr>
        <p:spPr bwMode="auto">
          <a:xfrm flipH="0" flipV="0">
            <a:off x="628650" y="1671662"/>
            <a:ext cx="7521465" cy="447682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>
              <a:defRPr/>
            </a:pPr>
            <a:r>
              <a:rPr/>
              <a:t>Use private CA and just respond with a string</a:t>
            </a:r>
            <a:endParaRPr/>
          </a:p>
        </p:txBody>
      </p:sp>
      <p:sp>
        <p:nvSpPr>
          <p:cNvPr id="9" name="" hidden="0"/>
          <p:cNvSpPr/>
          <p:nvPr isPhoto="0" userDrawn="0"/>
        </p:nvSpPr>
        <p:spPr bwMode="auto">
          <a:xfrm flipH="0" flipV="0">
            <a:off x="628649" y="3344610"/>
            <a:ext cx="7521464" cy="447681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>
              <a:defRPr/>
            </a:pPr>
            <a:r>
              <a:rPr/>
              <a:t>Use trusted cert and reverse proxy to other services on localhost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554508" y="494272"/>
            <a:ext cx="7886700" cy="869088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pPr>
              <a:defRPr/>
            </a:pPr>
            <a:r>
              <a:rPr/>
              <a:t>Better yet, Docker Compose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628649" y="1591688"/>
            <a:ext cx="7886700" cy="4388697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prstDash val="solid"/>
          </a:ln>
        </p:spPr>
        <p:txBody>
          <a:bodyPr/>
          <a:lstStyle>
            <a:lvl1pPr marL="171450" indent="-171450">
              <a:buSzPct val="95000"/>
              <a:buFontTx/>
              <a:buChar char="*"/>
              <a:defRPr/>
            </a:lvl1pPr>
            <a:lvl2pPr marL="514350" indent="-171450">
              <a:buClr>
                <a:schemeClr val="tx2"/>
              </a:buClr>
              <a:buSzPct val="100000"/>
              <a:buFont typeface="Arial"/>
              <a:buChar char="•"/>
              <a:defRPr/>
            </a:lvl2pPr>
            <a:lvl3pPr marL="857250" indent="-171450">
              <a:buClr>
                <a:schemeClr val="tx2"/>
              </a:buClr>
              <a:buSzPct val="100000"/>
              <a:buFont typeface="Arial"/>
              <a:buChar char="•"/>
              <a:defRPr/>
            </a:lvl3pPr>
            <a:lvl4pPr marL="1200150" indent="-171450">
              <a:buClr>
                <a:schemeClr val="tx2"/>
              </a:buClr>
              <a:buSzPct val="100000"/>
              <a:buFont typeface="Arial"/>
              <a:buChar char="•"/>
              <a:defRPr/>
            </a:lvl4pPr>
            <a:lvl5pPr marL="1543050" indent="-171450">
              <a:buClr>
                <a:schemeClr val="tx2"/>
              </a:buClr>
              <a:buSzPct val="100000"/>
              <a:buFont typeface="Arial"/>
              <a:buChar char="•"/>
              <a:defRPr/>
            </a:lvl5pPr>
          </a:lstStyle>
          <a:p>
            <a:pPr marL="0" indent="0">
              <a:buSzPct val="95000"/>
              <a:buFontTx/>
              <a:buNone/>
              <a:defRPr/>
            </a:pPr>
            <a:r>
              <a:rPr sz="1600" b="0" i="1" u="none">
                <a:solidFill>
                  <a:schemeClr val="accent5">
                    <a:lumMod val="75000"/>
                  </a:schemeClr>
                </a:solidFill>
                <a:latin typeface="FreeMono"/>
                <a:ea typeface="FreeMono"/>
                <a:cs typeface="FreeMono"/>
              </a:rPr>
              <a:t># Caddy - to serve as the HTTP/S server</a:t>
            </a:r>
            <a:br>
              <a:rPr sz="1600" b="0" i="1" u="none">
                <a:solidFill>
                  <a:schemeClr val="accent5">
                    <a:lumMod val="75000"/>
                  </a:schemeClr>
                </a:solidFill>
                <a:latin typeface="FreeMono"/>
                <a:ea typeface="FreeMono"/>
                <a:cs typeface="FreeMono"/>
              </a:rPr>
            </a:br>
            <a:r>
              <a:rPr sz="1600" b="0" i="0" u="none">
                <a:solidFill>
                  <a:schemeClr val="accent6">
                    <a:lumMod val="75000"/>
                  </a:schemeClr>
                </a:solidFill>
                <a:latin typeface="FreeMono"/>
                <a:ea typeface="FreeMono"/>
                <a:cs typeface="FreeMono"/>
              </a:rPr>
              <a:t>caddy</a:t>
            </a:r>
            <a:r>
              <a:rPr sz="1600" b="0" i="0" u="none">
                <a:solidFill>
                  <a:schemeClr val="accent6">
                    <a:lumMod val="75000"/>
                  </a:schemeClr>
                </a:solidFill>
                <a:latin typeface="FreeMono"/>
                <a:ea typeface="FreeMono"/>
                <a:cs typeface="FreeMono"/>
              </a:rPr>
              <a:t>:</a:t>
            </a:r>
            <a:br>
              <a:rPr sz="1600" b="0" i="0" u="none">
                <a:solidFill>
                  <a:schemeClr val="accent6">
                    <a:lumMod val="75000"/>
                  </a:schemeClr>
                </a:solidFill>
                <a:latin typeface="FreeMono"/>
                <a:ea typeface="FreeMono"/>
                <a:cs typeface="FreeMono"/>
              </a:rPr>
            </a:br>
            <a:r>
              <a:rPr sz="1600" b="0" i="0" u="none">
                <a:solidFill>
                  <a:schemeClr val="accent6">
                    <a:lumMod val="75000"/>
                  </a:schemeClr>
                </a:solidFill>
                <a:latin typeface="FreeMono"/>
                <a:ea typeface="FreeMono"/>
                <a:cs typeface="FreeMono"/>
              </a:rPr>
              <a:t>  </a:t>
            </a:r>
            <a:r>
              <a:rPr sz="1600" b="0" i="0" u="none">
                <a:solidFill>
                  <a:schemeClr val="accent6">
                    <a:lumMod val="75000"/>
                  </a:schemeClr>
                </a:solidFill>
                <a:latin typeface="FreeMono"/>
                <a:ea typeface="FreeMono"/>
                <a:cs typeface="FreeMono"/>
              </a:rPr>
              <a:t>image</a:t>
            </a:r>
            <a:r>
              <a:rPr sz="1600" b="0" i="0" u="none">
                <a:solidFill>
                  <a:schemeClr val="accent6">
                    <a:lumMod val="75000"/>
                  </a:schemeClr>
                </a:solidFill>
                <a:latin typeface="FreeMono"/>
                <a:ea typeface="FreeMono"/>
                <a:cs typeface="FreeMono"/>
              </a:rPr>
              <a:t>:</a:t>
            </a:r>
            <a:r>
              <a:rPr sz="1600" b="0" i="0" u="none">
                <a:solidFill>
                  <a:srgbClr val="A9B7C6"/>
                </a:solidFill>
                <a:latin typeface="FreeMono"/>
                <a:ea typeface="FreeMono"/>
                <a:cs typeface="FreeMono"/>
              </a:rPr>
              <a:t> </a:t>
            </a:r>
            <a:r>
              <a:rPr sz="1600" b="0" i="0" u="none">
                <a:solidFill>
                  <a:schemeClr val="tx1"/>
                </a:solidFill>
                <a:latin typeface="FreeMono"/>
                <a:ea typeface="FreeMono"/>
                <a:cs typeface="FreeMono"/>
              </a:rPr>
              <a:t>caddy:alpine</a:t>
            </a:r>
            <a:br>
              <a:rPr sz="1600" b="0" i="0" u="none">
                <a:solidFill>
                  <a:srgbClr val="A9B7C6"/>
                </a:solidFill>
                <a:latin typeface="FreeMono"/>
                <a:ea typeface="FreeMono"/>
                <a:cs typeface="FreeMono"/>
              </a:rPr>
            </a:br>
            <a:r>
              <a:rPr sz="1600" b="0" i="0" u="none">
                <a:solidFill>
                  <a:srgbClr val="A9B7C6"/>
                </a:solidFill>
                <a:latin typeface="FreeMono"/>
                <a:ea typeface="FreeMono"/>
                <a:cs typeface="FreeMono"/>
              </a:rPr>
              <a:t>  </a:t>
            </a:r>
            <a:r>
              <a:rPr sz="1600" b="0" i="0" u="none">
                <a:solidFill>
                  <a:schemeClr val="accent6">
                    <a:lumMod val="75000"/>
                  </a:schemeClr>
                </a:solidFill>
                <a:latin typeface="FreeMono"/>
                <a:ea typeface="FreeMono"/>
                <a:cs typeface="FreeMono"/>
              </a:rPr>
              <a:t>volumes</a:t>
            </a:r>
            <a:r>
              <a:rPr sz="1600" b="0" i="0" u="none">
                <a:solidFill>
                  <a:schemeClr val="accent6">
                    <a:lumMod val="75000"/>
                  </a:schemeClr>
                </a:solidFill>
                <a:latin typeface="FreeMono"/>
                <a:ea typeface="FreeMono"/>
                <a:cs typeface="FreeMono"/>
              </a:rPr>
              <a:t>:</a:t>
            </a:r>
            <a:br>
              <a:rPr sz="1600" b="0" i="0" u="none">
                <a:solidFill>
                  <a:srgbClr val="A9B7C6"/>
                </a:solidFill>
                <a:latin typeface="FreeMono"/>
                <a:ea typeface="FreeMono"/>
                <a:cs typeface="FreeMono"/>
              </a:rPr>
            </a:br>
            <a:r>
              <a:rPr sz="1600" b="0" i="0" u="none">
                <a:solidFill>
                  <a:schemeClr val="tx1"/>
                </a:solidFill>
                <a:latin typeface="FreeMono"/>
                <a:ea typeface="FreeMono"/>
                <a:cs typeface="FreeMono"/>
              </a:rPr>
              <a:t>    - ~/caddy/ssl:/etc/ssl</a:t>
            </a:r>
            <a:br>
              <a:rPr sz="1600" b="0" i="0" u="none">
                <a:solidFill>
                  <a:schemeClr val="tx1"/>
                </a:solidFill>
                <a:latin typeface="FreeMono"/>
                <a:ea typeface="FreeMono"/>
                <a:cs typeface="FreeMono"/>
              </a:rPr>
            </a:br>
            <a:r>
              <a:rPr sz="1600" b="0" i="0" u="none">
                <a:solidFill>
                  <a:schemeClr val="tx1"/>
                </a:solidFill>
                <a:latin typeface="FreeMono"/>
                <a:ea typeface="FreeMono"/>
                <a:cs typeface="FreeMono"/>
              </a:rPr>
              <a:t>    - ~/caddy/caddy_data:/data</a:t>
            </a:r>
            <a:br>
              <a:rPr sz="1600" b="0" i="0" u="none">
                <a:solidFill>
                  <a:schemeClr val="tx1"/>
                </a:solidFill>
                <a:latin typeface="FreeMono"/>
                <a:ea typeface="FreeMono"/>
                <a:cs typeface="FreeMono"/>
              </a:rPr>
            </a:br>
            <a:r>
              <a:rPr sz="1600" b="0" i="0" u="none">
                <a:solidFill>
                  <a:schemeClr val="tx1"/>
                </a:solidFill>
                <a:latin typeface="FreeMono"/>
                <a:ea typeface="FreeMono"/>
                <a:cs typeface="FreeMono"/>
              </a:rPr>
              <a:t>    - ~/caddy/Caddyfile:/etc/caddy/Caddyfile</a:t>
            </a:r>
            <a:br>
              <a:rPr sz="1600" b="0" i="0" u="none">
                <a:solidFill>
                  <a:schemeClr val="tx1"/>
                </a:solidFill>
                <a:latin typeface="FreeMono"/>
                <a:ea typeface="FreeMono"/>
                <a:cs typeface="FreeMono"/>
              </a:rPr>
            </a:br>
            <a:r>
              <a:rPr sz="1600" b="0" i="0" u="none">
                <a:solidFill>
                  <a:srgbClr val="A9B7C6"/>
                </a:solidFill>
                <a:latin typeface="FreeMono"/>
                <a:ea typeface="FreeMono"/>
                <a:cs typeface="FreeMono"/>
              </a:rPr>
              <a:t>  </a:t>
            </a:r>
            <a:r>
              <a:rPr sz="1600" b="0" i="0" u="none">
                <a:solidFill>
                  <a:schemeClr val="accent6">
                    <a:lumMod val="75000"/>
                  </a:schemeClr>
                </a:solidFill>
                <a:latin typeface="FreeMono"/>
                <a:ea typeface="FreeMono"/>
                <a:cs typeface="FreeMono"/>
              </a:rPr>
              <a:t>ports</a:t>
            </a:r>
            <a:r>
              <a:rPr sz="1600" b="0" i="0" u="none">
                <a:solidFill>
                  <a:schemeClr val="accent6">
                    <a:lumMod val="75000"/>
                  </a:schemeClr>
                </a:solidFill>
                <a:latin typeface="FreeMono"/>
                <a:ea typeface="FreeMono"/>
                <a:cs typeface="FreeMono"/>
              </a:rPr>
              <a:t>:</a:t>
            </a:r>
            <a:br>
              <a:rPr sz="1600" b="0" i="0" u="none">
                <a:solidFill>
                  <a:srgbClr val="A9B7C6"/>
                </a:solidFill>
                <a:latin typeface="FreeMono"/>
                <a:ea typeface="FreeMono"/>
                <a:cs typeface="FreeMono"/>
              </a:rPr>
            </a:br>
            <a:r>
              <a:rPr sz="1600" b="0" i="0" u="none">
                <a:solidFill>
                  <a:srgbClr val="A9B7C6"/>
                </a:solidFill>
                <a:latin typeface="FreeMono"/>
                <a:ea typeface="FreeMono"/>
                <a:cs typeface="FreeMono"/>
              </a:rPr>
              <a:t>    </a:t>
            </a:r>
            <a:r>
              <a:rPr sz="1600" b="0" i="0" u="none">
                <a:solidFill>
                  <a:schemeClr val="accent5">
                    <a:lumMod val="75000"/>
                  </a:schemeClr>
                </a:solidFill>
                <a:latin typeface="FreeMono"/>
                <a:ea typeface="FreeMono"/>
                <a:cs typeface="FreeMono"/>
              </a:rPr>
              <a:t>- </a:t>
            </a:r>
            <a:r>
              <a:rPr sz="1600" b="0" i="0" u="none">
                <a:solidFill>
                  <a:schemeClr val="accent5">
                    <a:lumMod val="75000"/>
                  </a:schemeClr>
                </a:solidFill>
                <a:latin typeface="FreeMono"/>
                <a:ea typeface="FreeMono"/>
                <a:cs typeface="FreeMono"/>
              </a:rPr>
              <a:t>"443:443"</a:t>
            </a:r>
            <a:br>
              <a:rPr sz="1600" b="0" i="0" u="none">
                <a:solidFill>
                  <a:schemeClr val="accent5">
                    <a:lumMod val="75000"/>
                  </a:schemeClr>
                </a:solidFill>
                <a:latin typeface="FreeMono"/>
                <a:ea typeface="FreeMono"/>
                <a:cs typeface="FreeMono"/>
              </a:rPr>
            </a:br>
            <a:r>
              <a:rPr sz="1600" b="0" i="0" u="none">
                <a:solidFill>
                  <a:schemeClr val="accent5">
                    <a:lumMod val="75000"/>
                  </a:schemeClr>
                </a:solidFill>
                <a:latin typeface="FreeMono"/>
                <a:ea typeface="FreeMono"/>
                <a:cs typeface="FreeMono"/>
              </a:rPr>
              <a:t>    </a:t>
            </a:r>
            <a:r>
              <a:rPr sz="1600" b="0" i="0" u="none">
                <a:solidFill>
                  <a:schemeClr val="accent5">
                    <a:lumMod val="75000"/>
                  </a:schemeClr>
                </a:solidFill>
                <a:latin typeface="FreeMono"/>
                <a:ea typeface="FreeMono"/>
                <a:cs typeface="FreeMono"/>
              </a:rPr>
              <a:t>- </a:t>
            </a:r>
            <a:r>
              <a:rPr sz="1600" b="0" i="0" u="none">
                <a:solidFill>
                  <a:schemeClr val="accent5">
                    <a:lumMod val="75000"/>
                  </a:schemeClr>
                </a:solidFill>
                <a:latin typeface="FreeMono"/>
                <a:ea typeface="FreeMono"/>
                <a:cs typeface="FreeMono"/>
              </a:rPr>
              <a:t>"80:80"</a:t>
            </a:r>
            <a:br>
              <a:rPr sz="1600" b="0" i="0" u="none">
                <a:solidFill>
                  <a:schemeClr val="accent5">
                    <a:lumMod val="75000"/>
                  </a:schemeClr>
                </a:solidFill>
                <a:latin typeface="FreeMono"/>
                <a:ea typeface="FreeMono"/>
                <a:cs typeface="FreeMono"/>
              </a:rPr>
            </a:br>
            <a:r>
              <a:rPr sz="1600" b="0" i="0" u="none">
                <a:solidFill>
                  <a:schemeClr val="accent5">
                    <a:lumMod val="75000"/>
                  </a:schemeClr>
                </a:solidFill>
                <a:latin typeface="FreeMono"/>
                <a:ea typeface="FreeMono"/>
                <a:cs typeface="FreeMono"/>
              </a:rPr>
              <a:t>    </a:t>
            </a:r>
            <a:r>
              <a:rPr sz="1600" b="0" i="0" u="none">
                <a:solidFill>
                  <a:schemeClr val="accent5">
                    <a:lumMod val="75000"/>
                  </a:schemeClr>
                </a:solidFill>
                <a:latin typeface="FreeMono"/>
                <a:ea typeface="FreeMono"/>
                <a:cs typeface="FreeMono"/>
              </a:rPr>
              <a:t>- </a:t>
            </a:r>
            <a:r>
              <a:rPr sz="1600" b="0" i="0" u="none">
                <a:solidFill>
                  <a:schemeClr val="accent5">
                    <a:lumMod val="75000"/>
                  </a:schemeClr>
                </a:solidFill>
                <a:latin typeface="FreeMono"/>
                <a:ea typeface="FreeMono"/>
                <a:cs typeface="FreeMono"/>
              </a:rPr>
              <a:t>"8080:8080"</a:t>
            </a:r>
            <a:endParaRPr sz="1600">
              <a:solidFill>
                <a:schemeClr val="accent5">
                  <a:lumMod val="75000"/>
                </a:schemeClr>
              </a:solidFill>
              <a:latin typeface="FreeMono"/>
              <a:ea typeface="FreeMono"/>
              <a:cs typeface="FreeMono"/>
            </a:endParaRPr>
          </a:p>
        </p:txBody>
      </p:sp>
      <p:sp>
        <p:nvSpPr>
          <p:cNvPr id="6" name="Footer Placeholder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2126973" y="6441192"/>
            <a:ext cx="6276045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ITS - Administrative Information Services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7" hidden="0"/>
          <p:cNvSpPr>
            <a:spLocks noGrp="1"/>
          </p:cNvSpPr>
          <p:nvPr isPhoto="0" userDrawn="0">
            <p:ph type="ctr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Questions?</a:t>
            </a:r>
            <a:endParaRPr/>
          </a:p>
        </p:txBody>
      </p:sp>
      <p:sp>
        <p:nvSpPr>
          <p:cNvPr id="5" name="Footer Placeholder 1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ITS - Administrative Information Services</a:t>
            </a:r>
            <a:endParaRPr lang="en-US"/>
          </a:p>
        </p:txBody>
      </p:sp>
      <p:sp>
        <p:nvSpPr>
          <p:cNvPr id="6" name="" hidden="0"/>
          <p:cNvSpPr/>
          <p:nvPr isPhoto="0" userDrawn="0"/>
        </p:nvSpPr>
        <p:spPr bwMode="auto">
          <a:xfrm flipH="0" flipV="0">
            <a:off x="772693" y="4442262"/>
            <a:ext cx="7597238" cy="64011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>
                <a:solidFill>
                  <a:schemeClr val="bg1"/>
                </a:solidFill>
              </a:rPr>
              <a:t>Michael Alberhasky</a:t>
            </a:r>
            <a:br>
              <a:rPr>
                <a:solidFill>
                  <a:schemeClr val="bg1"/>
                </a:solidFill>
              </a:rPr>
            </a:br>
            <a:r>
              <a:rPr>
                <a:solidFill>
                  <a:schemeClr val="bg1"/>
                </a:solidFill>
              </a:rPr>
              <a:t>michael-alberhasky@uiowa.edu</a:t>
            </a:r>
            <a:endParaRPr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IOWA BRAND COLORS">
      <a:dk1>
        <a:srgbClr val="000000"/>
      </a:dk1>
      <a:lt1>
        <a:srgbClr val="FFFFFF"/>
      </a:lt1>
      <a:dk2>
        <a:srgbClr val="62666A"/>
      </a:dk2>
      <a:lt2>
        <a:srgbClr val="BBBCBC"/>
      </a:lt2>
      <a:accent1>
        <a:srgbClr val="FFCD00"/>
      </a:accent1>
      <a:accent2>
        <a:srgbClr val="616669"/>
      </a:accent2>
      <a:accent3>
        <a:srgbClr val="BBBCBC"/>
      </a:accent3>
      <a:accent4>
        <a:srgbClr val="00A9E0"/>
      </a:accent4>
      <a:accent5>
        <a:srgbClr val="00AF66"/>
      </a:accent5>
      <a:accent6>
        <a:srgbClr val="FF8200"/>
      </a:accent6>
      <a:hlink>
        <a:srgbClr val="00558C"/>
      </a:hlink>
      <a:folHlink>
        <a:srgbClr val="636669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ONLYOFFICE/6.0.0.110</Application>
  <DocSecurity>0</DocSecurity>
  <PresentationFormat>On-screen Show (4:3)</PresentationFormat>
  <Paragraphs>0</Paragraphs>
  <Slides>9</Slides>
  <Notes>9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Example of the Presentation Title Slide</dc:title>
  <dc:subject/>
  <dc:creator>Corliss, Jessica A</dc:creator>
  <cp:keywords/>
  <dc:description/>
  <dc:identifier/>
  <dc:language/>
  <cp:lastModifiedBy/>
  <cp:revision>14</cp:revision>
  <dcterms:created xsi:type="dcterms:W3CDTF">2020-02-03T17:28:51Z</dcterms:created>
  <dcterms:modified xsi:type="dcterms:W3CDTF">2020-11-19T15:21:50Z</dcterms:modified>
  <cp:category/>
  <cp:contentStatus/>
  <cp:version/>
</cp:coreProperties>
</file>